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12192000" cy="6858000"/>
  <p:notesSz cx="7104380" cy="1023493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LNP 对照</c:v>
                </c:pt>
              </c:strCache>
            </c:strRef>
          </c:tx>
          <c:spPr>
            <a:solidFill>
              <a:srgbClr val="AABAC5"/>
            </a:solidFill>
            <a:ln w="0">
              <a:noFill/>
            </a:ln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Jurkat T 细胞模型</c:v>
                </c:pt>
                <c:pt idx="1">
                  <c:v>HepG2 肝细胞模型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0.075</c:v>
                </c:pt>
                <c:pt idx="1">
                  <c:v>0.6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串联 LNP</c:v>
                </c:pt>
              </c:strCache>
            </c:strRef>
          </c:tx>
          <c:spPr>
            <a:solidFill>
              <a:srgbClr val="007EAD"/>
            </a:solidFill>
            <a:ln w="0">
              <a:noFill/>
            </a:ln>
          </c:spPr>
          <c:invertIfNegative val="0"/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Jurkat T 细胞模型</c:v>
                </c:pt>
                <c:pt idx="1">
                  <c:v>HepG2 肝细胞模型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0.725</c:v>
                </c:pt>
                <c:pt idx="1">
                  <c:v>0.03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E1E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350" b="0" i="0" u="none" strike="noStrike" kern="1200" baseline="0">
                <a:solidFill>
                  <a:srgbClr val="0A2034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6E1E7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>
                    <a:latin typeface="微软雅黑" panose="020B0503020204020204" charset="-122"/>
                  </a:rPr>
                  <a:t>mCherry 阳性细胞</a:t>
                </a:r>
                <a:endParaRPr>
                  <a:latin typeface="微软雅黑" panose="020B0503020204020204" charset="-122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75" b="0" i="0" u="none" strike="noStrike" kern="1200" baseline="0">
                <a:solidFill>
                  <a:srgbClr val="52677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es val="autoZero"/>
        <c:crossBetween val="between"/>
        <c:majorUnit val="0.25"/>
      </c:valAx>
      <c:spPr>
        <a:solidFill>
          <a:srgbClr val="FFFFFF"/>
        </a:solidFill>
        <a:ln w="0">
          <a:noFill/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425" b="0" i="0" u="none" strike="noStrike" kern="1200" baseline="0">
              <a:solidFill>
                <a:srgbClr val="0A2034"/>
              </a:solidFill>
              <a:latin typeface="DejaVu Sans"/>
              <a:ea typeface="DejaVu Sans"/>
              <a:cs typeface="DejaVu San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511cc95-029a-490b-8e99-673a42ed4dbc}"/>
      </c:ext>
    </c:extLst>
  </c:chart>
  <c:spPr>
    <a:solidFill>
      <a:srgbClr val="FFFFFF"/>
    </a:solidFill>
    <a:ln w="0"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hyperlink" Target="mailto:info@cellantratec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4700" y="85151"/>
            <a:ext cx="5067300" cy="6687699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33400" y="476250"/>
            <a:ext cx="5715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172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1819275"/>
            <a:ext cx="6238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5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5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VivoDrive™</a:t>
            </a:r>
            <a:endParaRPr sz="54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533400" y="2857500"/>
            <a:ext cx="62388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5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微软雅黑" panose="020B0503020204020204" charset="-122"/>
              </a:rPr>
              <a:t>靶向 mRNA</a:t>
            </a:r>
            <a:endParaRPr sz="352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3525" b="1">
                <a:solidFill>
                  <a:srgbClr val="FFFFFF"/>
                </a:solidFill>
                <a:latin typeface="微软雅黑" panose="020B0503020204020204" charset="-122"/>
              </a:rPr>
              <a:t>递送系统</a:t>
            </a:r>
            <a:endParaRPr sz="3525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4629150"/>
            <a:ext cx="60579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0">
                <a:solidFill>
                  <a:srgbClr val="ABC2CF"/>
                </a:solidFill>
                <a:latin typeface="微软雅黑" panose="020B0503020204020204" charset="-122"/>
              </a:rPr>
              <a:t>开发非病毒 RNA 递送技术</a:t>
            </a:r>
            <a:endParaRPr sz="202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2025" b="0">
                <a:solidFill>
                  <a:srgbClr val="ABC2CF"/>
                </a:solidFill>
                <a:latin typeface="微软雅黑" panose="020B0503020204020204" charset="-122"/>
              </a:rPr>
              <a:t>用于体内 T 细胞编程</a:t>
            </a:r>
            <a:endParaRPr sz="2025" b="0">
              <a:solidFill>
                <a:srgbClr val="ABC2CF"/>
              </a:solidFill>
              <a:latin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6076950"/>
            <a:ext cx="571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1275" b="0">
              <a:solidFill>
                <a:srgbClr val="ABC2CF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 投资概览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VivoDrive 递送技术，以 STEAP1 VivoCAR™ 为领先应用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02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33400" y="2009775"/>
          <a:ext cx="11125200" cy="2867025"/>
        </p:xfrm>
        <a:graphic>
          <a:graphicData uri="http://schemas.openxmlformats.org/drawingml/2006/table">
            <a:tbl>
              <a:tblPr firstRow="1"/>
              <a:tblGrid>
                <a:gridCol w="3362325"/>
                <a:gridCol w="3829050"/>
                <a:gridCol w="3933825"/>
              </a:tblGrid>
              <a:tr h="504825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项目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开发状态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下一价值里程碑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0A2034"/>
                    </a:solidFill>
                  </a:tcPr>
                </a:tc>
              </a:tr>
              <a:tr h="762000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VivoDrive™ 递送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uFillTx/>
                          <a:latin typeface="微软雅黑" panose="020B0503020204020204" charset="-122"/>
                        </a:rPr>
                        <a:t>CD3</a:t>
                      </a: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 概念验证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细胞系和人 T 细胞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CD8 治疗格式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体内递送验证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>
                      <a:spAutoFit/>
                    </a:bodyPr>
                    <a:lstStyle/>
                    <a:p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DejaVu Sans"/>
                        </a:rPr>
                        <a:t>STEAP1 VivoCAR™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uFillTx/>
                          <a:latin typeface="微软雅黑" panose="020B0503020204020204" charset="-122"/>
                        </a:rPr>
                        <a:t>R27 CAR</a:t>
                      </a: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 功能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工程化人 T 细胞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递送 R27 CAR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测试体内肿瘤活性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未来应用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研究机会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合作方选择的 mRNA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载荷可行性研究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有待验证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143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533400" y="5210175"/>
            <a:ext cx="5143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00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000" b="1">
                <a:solidFill>
                  <a:srgbClr val="007EAD"/>
                </a:solidFill>
                <a:latin typeface="微软雅黑" panose="020B0503020204020204" charset="-122"/>
              </a:rPr>
              <a:t>临床前阶段</a:t>
            </a:r>
            <a:endParaRPr sz="300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781675" y="5238750"/>
            <a:ext cx="5876925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资金使用重点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拟议1</a:t>
            </a:r>
            <a:r>
              <a:rPr lang="en-US" sz="1800" b="0">
                <a:solidFill>
                  <a:srgbClr val="0A2034"/>
                </a:solidFill>
                <a:latin typeface="微软雅黑" panose="020B0503020204020204" charset="-122"/>
              </a:rPr>
              <a:t>2</a:t>
            </a: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个月开发计划</a:t>
            </a:r>
            <a:endParaRPr sz="1800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早期研究阶段。CD3 递送与 R27 CAR 功能结果属于两个独立证据包。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533400" y="38100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递送挑战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38250"/>
            <a:ext cx="11125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500" b="0">
                <a:solidFill>
                  <a:srgbClr val="526777"/>
                </a:solidFill>
                <a:latin typeface="微软雅黑" panose="020B0503020204020204" charset="-122"/>
              </a:rPr>
              <a:t>VivoDrive 将 T 细胞靶向与 ApoE 结合模块相结合</a:t>
            </a:r>
            <a:endParaRPr sz="18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533400" y="2047875"/>
          <a:ext cx="11125200" cy="3238500"/>
        </p:xfrm>
        <a:graphic>
          <a:graphicData uri="http://schemas.openxmlformats.org/drawingml/2006/table">
            <a:tbl>
              <a:tblPr/>
              <a:tblGrid>
                <a:gridCol w="3333750"/>
                <a:gridCol w="7791450"/>
              </a:tblGrid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开发需求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VivoDrive 方案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到达目标 T 细胞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在递送系统表面配置 T 细胞结合 VHH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CD3 已完成概念验证，CD8 开发</a:t>
                      </a:r>
                      <a:r>
                        <a:rPr lang="zh-CN"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完成，等待</a:t>
                      </a:r>
                      <a:r>
                        <a:rPr lang="zh-CN"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实验</a:t>
                      </a:r>
                      <a:endParaRPr lang="zh-CN" sz="16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降低肝脏递送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抗 ApoE 模块旨在降低肝脏摄取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细胞模型证据和初步肝脏成像</a:t>
                      </a:r>
                      <a:endParaRPr sz="16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支持不同载荷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使用成熟 LNP 组分，可替换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6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STEAP1 CAR mRNA 是拟定的首个载荷</a:t>
                      </a:r>
                      <a:endParaRPr sz="16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533400" y="5524500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1">
                <a:solidFill>
                  <a:srgbClr val="007E83"/>
                </a:solidFill>
                <a:latin typeface="微软雅黑" panose="020B0503020204020204" charset="-122"/>
              </a:rPr>
              <a:t>开发目标：实现对 T 细胞的功能性 mRNA 递送，并降低肝脏暴露。</a:t>
            </a:r>
            <a:endParaRPr sz="18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65341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1144250" y="653415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03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VivoDrive™：靶向 mRNA 递送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两个抗体模块引导脂质纳米颗粒递送系统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04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82" y="2038350"/>
            <a:ext cx="6092761" cy="3429000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7162800" y="1971675"/>
            <a:ext cx="4495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75" b="1">
                <a:solidFill>
                  <a:srgbClr val="007EAD"/>
                </a:solidFill>
                <a:latin typeface="微软雅黑" panose="020B0503020204020204" charset="-122"/>
              </a:rPr>
              <a:t>T 细胞靶向</a:t>
            </a:r>
            <a:endParaRPr sz="2175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62800" y="2428875"/>
            <a:ext cx="44958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抗 CD3 VHH 靶向 T 细胞。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初始概念验证格式。</a:t>
            </a:r>
            <a:endParaRPr sz="1800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162800" y="3362325"/>
            <a:ext cx="44958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75" b="1">
                <a:solidFill>
                  <a:srgbClr val="007E83"/>
                </a:solidFill>
                <a:latin typeface="微软雅黑" panose="020B0503020204020204" charset="-122"/>
              </a:rPr>
              <a:t>肝脏去靶向设计</a:t>
            </a:r>
            <a:endParaRPr sz="21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162800" y="3800475"/>
            <a:ext cx="44958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抗 ApoE VHH 结合表面 ApoE。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旨在降低肝脏递送。</a:t>
            </a:r>
            <a:endParaRPr sz="1800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162800" y="4829175"/>
            <a:ext cx="4495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微软雅黑" panose="020B0503020204020204" charset="-122"/>
              </a:rPr>
              <a:t>模块化 LNP 平台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162800" y="5248275"/>
            <a:ext cx="449580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成熟 LNP 组分，</a:t>
            </a:r>
            <a:endParaRPr sz="180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0A2034"/>
                </a:solidFill>
                <a:latin typeface="微软雅黑" panose="020B0503020204020204" charset="-122"/>
              </a:rPr>
              <a:t>可替换 mRNA 载荷。</a:t>
            </a:r>
            <a:endParaRPr sz="1800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VHH：单域抗体。初始研究使用 CD3/ApoE 串联格式。CD8 开发为独立项目。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递送概念验证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400" b="0">
                <a:solidFill>
                  <a:srgbClr val="526777"/>
                </a:solidFill>
                <a:latin typeface="微软雅黑" panose="020B0503020204020204" charset="-122"/>
              </a:rPr>
              <a:t>CD3 格式：T 细胞和肝细胞模型中的报告基因表达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05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7" name="Chart"/>
          <p:cNvGraphicFramePr/>
          <p:nvPr/>
        </p:nvGraphicFramePr>
        <p:xfrm>
          <a:off x="476250" y="1990725"/>
          <a:ext cx="7400925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8524875" y="2352675"/>
            <a:ext cx="31337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6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46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9.7×</a:t>
            </a:r>
            <a:endParaRPr sz="46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8524875" y="3238500"/>
            <a:ext cx="313372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Jurkat 中报告基因阳性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比例更高</a:t>
            </a:r>
            <a:endParaRPr sz="1725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24875" y="4333875"/>
            <a:ext cx="31337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6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46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95%</a:t>
            </a:r>
            <a:endParaRPr sz="46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24875" y="5200650"/>
            <a:ext cx="313372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HepG2 中报告基因阳性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比例更低</a:t>
            </a:r>
            <a:endParaRPr sz="1725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初步内部总结。倍数变化和相对降低为描述性计算。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原代人 T 细胞中的 mRNA 表达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400" b="0">
                <a:solidFill>
                  <a:srgbClr val="526777"/>
                </a:solidFill>
                <a:latin typeface="微软雅黑" panose="020B0503020204020204" charset="-122"/>
              </a:rPr>
              <a:t>在未激活人外周血免疫细胞中的 CD3 概念验证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06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247900"/>
            <a:ext cx="4953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微软雅黑" panose="020B0503020204020204" charset="-122"/>
              </a:rPr>
              <a:t>CD4+ T 细胞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2867025"/>
            <a:ext cx="52387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4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64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52–59%</a:t>
            </a:r>
            <a:endParaRPr sz="64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4105275"/>
            <a:ext cx="5238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微软雅黑" panose="020B0503020204020204" charset="-122"/>
              </a:rPr>
              <a:t>mCherry 阳性细胞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657975" y="2247900"/>
            <a:ext cx="50006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微软雅黑" panose="020B0503020204020204" charset="-122"/>
              </a:rPr>
              <a:t>CD8+ T 细胞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657975" y="2867025"/>
            <a:ext cx="5000625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4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64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35–51%</a:t>
            </a:r>
            <a:endParaRPr sz="64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657975" y="4105275"/>
            <a:ext cx="50006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微软雅黑" panose="020B0503020204020204" charset="-122"/>
              </a:rPr>
              <a:t>mCherry 阳性细胞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33400" y="5048250"/>
            <a:ext cx="111252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微软雅黑" panose="020B0503020204020204" charset="-122"/>
              </a:rPr>
              <a:t>LNP-only 对照约为 2%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33400" y="5619750"/>
            <a:ext cx="11125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75" b="0">
                <a:solidFill>
                  <a:srgbClr val="526777"/>
                </a:solidFill>
                <a:latin typeface="微软雅黑" panose="020B0503020204020204" charset="-122"/>
              </a:rPr>
              <a:t>对照实验支持串联结构依赖的递送效应。</a:t>
            </a:r>
            <a:endParaRPr sz="18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初步数据。范围跨越不同实验条件，而非不同供体；每个条件 n=3 个重复孔。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14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小鼠肝脏24小时成像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mRNA-LNP 给药后离体肝脏 EGFP 成像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07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85725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lang="zh-CN" sz="1125" b="1">
                <a:solidFill>
                  <a:srgbClr val="0A2034"/>
                </a:solidFill>
                <a:latin typeface="DejaVu Sans"/>
                <a:ea typeface="DejaVu Sans"/>
                <a:cs typeface="DejaVu Sans"/>
              </a:rPr>
              <a:t>盐水</a:t>
            </a:r>
            <a:endParaRPr lang="zh-CN"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59639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LNP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233553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</a:rPr>
              <a:t>串联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>
                <a:latin typeface="微软雅黑" panose="020B0503020204020204" charset="-122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</a:rPr>
              <a:t>5 µg</a:t>
            </a:r>
            <a:endParaRPr sz="1125" b="1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307467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LNP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2.5 µg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813810" y="1924050"/>
            <a:ext cx="73914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  <a:defRPr sz="11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</a:rPr>
              <a:t>串联</a:t>
            </a:r>
            <a:endParaRPr sz="11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>
                <a:latin typeface="微软雅黑" panose="020B0503020204020204" charset="-122"/>
              </a:defRPr>
            </a:pPr>
            <a:r>
              <a:rPr sz="1125" b="1">
                <a:solidFill>
                  <a:srgbClr val="0A2034"/>
                </a:solidFill>
                <a:latin typeface="微软雅黑" panose="020B0503020204020204" charset="-122"/>
              </a:rPr>
              <a:t>2.5 µg</a:t>
            </a:r>
            <a:endParaRPr sz="1125" b="1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873" y="2400300"/>
            <a:ext cx="3690454" cy="3629025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6286500" y="2209800"/>
            <a:ext cx="53721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775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775" b="1">
                <a:solidFill>
                  <a:srgbClr val="007E83"/>
                </a:solidFill>
                <a:latin typeface="微软雅黑" panose="020B0503020204020204" charset="-122"/>
              </a:rPr>
              <a:t>肝脏表达评估</a:t>
            </a:r>
            <a:endParaRPr sz="27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286500" y="3362325"/>
            <a:ext cx="53721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950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950" b="0">
                <a:solidFill>
                  <a:srgbClr val="0A2034"/>
                </a:solidFill>
                <a:latin typeface="微软雅黑" panose="020B0503020204020204" charset="-122"/>
              </a:rPr>
              <a:t>在 2.5 µg 和 5 µg 剂量下，</a:t>
            </a:r>
            <a:endParaRPr sz="1950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950" b="0">
                <a:solidFill>
                  <a:srgbClr val="0A2034"/>
                </a:solidFill>
                <a:latin typeface="微软雅黑" panose="020B0503020204020204" charset="-122"/>
              </a:rPr>
              <a:t>比较 mCD3 串联组与 LNP-only 组。</a:t>
            </a:r>
            <a:endParaRPr sz="1950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286500" y="5067300"/>
            <a:ext cx="53721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0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00" b="1">
                <a:solidFill>
                  <a:srgbClr val="0A2034"/>
                </a:solidFill>
                <a:latin typeface="微软雅黑" panose="020B0503020204020204" charset="-122"/>
              </a:rPr>
              <a:t>开发目标：</a:t>
            </a:r>
            <a:endParaRPr sz="210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2100" b="1">
                <a:solidFill>
                  <a:srgbClr val="0A2034"/>
                </a:solidFill>
                <a:latin typeface="微软雅黑" panose="020B0503020204020204" charset="-122"/>
              </a:rPr>
              <a:t>降低肝脏 mRNA 表达</a:t>
            </a:r>
            <a:endParaRPr sz="2100" b="1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定性图像。单只动物定量和统一显示尺度验证。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领先项目：STEAP1 VivoCAR™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用于前列腺癌项目的工程化 T 细胞 R27 CAR 功能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08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4735" y="2095500"/>
            <a:ext cx="4328531" cy="353377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7181850" y="2047875"/>
            <a:ext cx="44767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875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4875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70–85%</a:t>
            </a:r>
            <a:endParaRPr sz="4875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81850" y="2962275"/>
            <a:ext cx="4476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标志物阳性 CD8 T 细胞（EGFRt）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三次细胞工程实验</a:t>
            </a:r>
            <a:endParaRPr sz="1725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181850" y="4124325"/>
            <a:ext cx="447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40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400" b="1">
                <a:solidFill>
                  <a:srgbClr val="007E83"/>
                </a:solidFill>
                <a:latin typeface="微软雅黑" panose="020B0503020204020204" charset="-122"/>
              </a:rPr>
              <a:t>5天抗肿瘤细胞活性</a:t>
            </a:r>
            <a:endParaRPr sz="24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181850" y="4676775"/>
            <a:ext cx="44767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75" b="0">
                <a:solidFill>
                  <a:srgbClr val="0A2034"/>
                </a:solidFill>
                <a:latin typeface="微软雅黑" panose="020B0503020204020204" charset="-122"/>
              </a:rPr>
              <a:t>针对 22Rv1 前列腺癌细胞的活性</a:t>
            </a:r>
            <a:endParaRPr sz="187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75" b="0">
                <a:solidFill>
                  <a:srgbClr val="0A2034"/>
                </a:solidFill>
                <a:latin typeface="微软雅黑" panose="020B0503020204020204" charset="-122"/>
              </a:rPr>
              <a:t>由三种检测方法支持。</a:t>
            </a:r>
            <a:endParaRPr sz="1875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33400" y="5743575"/>
            <a:ext cx="111252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微软雅黑" panose="020B0503020204020204" charset="-122"/>
              </a:rPr>
              <a:t>下一里程碑：VivoDrive 体内递送 R27 CAR mRNA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33400" y="6200775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工程化细胞证据。VivoDrive 递送 CAR mRNA 及体内疗效仍待建立。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矩形 16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STEAP1 临床先例：Amgen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200" b="0">
                <a:solidFill>
                  <a:srgbClr val="526777"/>
                </a:solidFill>
                <a:latin typeface="微软雅黑" panose="020B0503020204020204" charset="-122"/>
              </a:rPr>
              <a:t>xaluritamig（STEAP1 × CD3）在转移性去势抵抗性前列腺癌中的 1 期研究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09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114550"/>
            <a:ext cx="31718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61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49%</a:t>
            </a:r>
            <a:endParaRPr sz="61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3286125"/>
            <a:ext cx="3171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微软雅黑" panose="020B0503020204020204" charset="-122"/>
              </a:rPr>
              <a:t>PSA 下降 ≥50%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3781425"/>
            <a:ext cx="3171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87 名可评估患者中 43 名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所有剂量队列</a:t>
            </a:r>
            <a:endParaRPr sz="1725" b="0">
              <a:solidFill>
                <a:srgbClr val="526777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4495800" y="2114550"/>
            <a:ext cx="31718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6150" b="1">
                <a:solidFill>
                  <a:srgbClr val="007EAD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24%</a:t>
            </a:r>
            <a:endParaRPr sz="6150" b="1">
              <a:solidFill>
                <a:srgbClr val="007EA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495800" y="3286125"/>
            <a:ext cx="317182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微软雅黑" panose="020B0503020204020204" charset="-122"/>
              </a:rPr>
              <a:t>客观缓解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495800" y="3781425"/>
            <a:ext cx="31718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67 名可评估患者中 16 名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所有剂量队列</a:t>
            </a:r>
            <a:endParaRPr sz="1725" b="0">
              <a:solidFill>
                <a:srgbClr val="526777"/>
              </a:solidFill>
              <a:latin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467725" y="2114550"/>
            <a:ext cx="3190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61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615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41%</a:t>
            </a:r>
            <a:endParaRPr sz="615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467725" y="3286125"/>
            <a:ext cx="31908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025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025" b="1">
                <a:solidFill>
                  <a:srgbClr val="0A2034"/>
                </a:solidFill>
                <a:latin typeface="微软雅黑" panose="020B0503020204020204" charset="-122"/>
              </a:rPr>
              <a:t>客观缓解</a:t>
            </a:r>
            <a:endParaRPr sz="2025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467725" y="3781425"/>
            <a:ext cx="31908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37 名可评估患者中 15 名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目标剂量 ≥0.75 mg</a:t>
            </a:r>
            <a:endParaRPr sz="1725" b="0">
              <a:solidFill>
                <a:srgbClr val="526777"/>
              </a:solidFill>
              <a:latin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533400" y="5067300"/>
            <a:ext cx="111252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2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250" b="1">
                <a:solidFill>
                  <a:srgbClr val="0A2034"/>
                </a:solidFill>
                <a:latin typeface="微软雅黑" panose="020B0503020204020204" charset="-122"/>
              </a:rPr>
              <a:t>STEAP1 定向 T 细胞活性的临床证据</a:t>
            </a:r>
            <a:endParaRPr sz="22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533400" y="5619750"/>
            <a:ext cx="111252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650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650" b="0">
                <a:solidFill>
                  <a:srgbClr val="526777"/>
                </a:solidFill>
                <a:latin typeface="微软雅黑" panose="020B0503020204020204" charset="-122"/>
              </a:rPr>
              <a:t>外部靶点依据。这些结果不能预测 R27 CAR 的疗效或安全性。</a:t>
            </a:r>
            <a:endParaRPr sz="165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533400" y="6067425"/>
            <a:ext cx="111252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00" b="0">
                <a:solidFill>
                  <a:srgbClr val="526777"/>
                </a:solidFill>
                <a:latin typeface="微软雅黑" panose="020B0503020204020204" charset="-122"/>
              </a:rPr>
              <a:t>确认缓解。N=97 接受治疗，数据截止 2023 年 3 月 28 日。细胞因子释放综合征：72%，主要为 1–2 级。</a:t>
            </a:r>
            <a:endParaRPr sz="12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200" b="0">
                <a:solidFill>
                  <a:srgbClr val="526777"/>
                </a:solidFill>
                <a:latin typeface="微软雅黑" panose="020B0503020204020204" charset="-122"/>
              </a:rPr>
              <a:t>Kelly 等，Cancer Discovery，2024。</a:t>
            </a:r>
            <a:endParaRPr sz="1200" b="0">
              <a:solidFill>
                <a:srgbClr val="526777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533400" y="38100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开发与合作策略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38250"/>
            <a:ext cx="111252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400" b="0">
                <a:solidFill>
                  <a:srgbClr val="526777"/>
                </a:solidFill>
                <a:latin typeface="微软雅黑" panose="020B0503020204020204" charset="-122"/>
              </a:rPr>
              <a:t>递送平台与领先治疗项目提供两条开发路径</a:t>
            </a:r>
            <a:endParaRPr sz="1800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1" name="表格 10"/>
          <p:cNvGraphicFramePr/>
          <p:nvPr/>
        </p:nvGraphicFramePr>
        <p:xfrm>
          <a:off x="533400" y="2047875"/>
          <a:ext cx="11125200" cy="3238500"/>
        </p:xfrm>
        <a:graphic>
          <a:graphicData uri="http://schemas.openxmlformats.org/drawingml/2006/table">
            <a:tbl>
              <a:tblPr/>
              <a:tblGrid>
                <a:gridCol w="3333750"/>
                <a:gridCol w="7791450"/>
              </a:tblGrid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开发路径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拟议路径</a:t>
                      </a:r>
                      <a:endParaRPr sz="18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0A2034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VivoDrive 平台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在目标 T 细胞中评估合作方选择的 mRNA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将成功研究推进至共同开发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DejaVu Sans"/>
                        </a:rPr>
                        <a:t>STEAP1 VivoCAR™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建立递送与 CAR 功能的组合证据包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寻求治疗项目开发合作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  <a:tr h="80962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扩展原则</a:t>
                      </a:r>
                      <a:endParaRPr sz="18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buNone/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优先推进领先项目和递送验证</a:t>
                      </a:r>
                      <a:endParaRPr sz="18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8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在获得可行性证据后推进更多载荷</a:t>
                      </a:r>
                      <a:endParaRPr sz="18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71450" marR="17145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Grp="1"/>
          </p:cNvSpPr>
          <p:nvPr/>
        </p:nvSpPr>
        <p:spPr>
          <a:xfrm>
            <a:off x="533400" y="5524500"/>
            <a:ext cx="111252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1">
                <a:solidFill>
                  <a:srgbClr val="007E83"/>
                </a:solidFill>
                <a:latin typeface="微软雅黑" panose="020B0503020204020204" charset="-122"/>
              </a:rPr>
              <a:t>合作为前瞻性计划。初始预算用于实验验证。</a:t>
            </a:r>
            <a:endParaRPr sz="1800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6534150"/>
            <a:ext cx="5715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CellantraTech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1144250" y="653415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10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0A2034"/>
                </a:solidFill>
                <a:latin typeface="微软雅黑" panose="020B0503020204020204" charset="-122"/>
              </a:rPr>
              <a:t>推动平台前进的里程碑</a:t>
            </a:r>
            <a:endParaRPr sz="3150" b="1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拟议1</a:t>
            </a:r>
            <a:r>
              <a:rPr lang="en-US" sz="1725" b="0">
                <a:solidFill>
                  <a:srgbClr val="526777"/>
                </a:solidFill>
                <a:latin typeface="微软雅黑" panose="020B0503020204020204" charset="-122"/>
              </a:rPr>
              <a:t>2</a:t>
            </a:r>
            <a:r>
              <a:rPr sz="1725" b="0">
                <a:solidFill>
                  <a:srgbClr val="526777"/>
                </a:solidFill>
                <a:latin typeface="微软雅黑" panose="020B0503020204020204" charset="-122"/>
              </a:rPr>
              <a:t>个月计划，融资后启动</a:t>
            </a:r>
            <a:endParaRPr sz="172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11</a:t>
            </a:r>
            <a:endParaRPr sz="9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15" name="表格 14"/>
          <p:cNvGraphicFramePr/>
          <p:nvPr/>
        </p:nvGraphicFramePr>
        <p:xfrm>
          <a:off x="533400" y="1981200"/>
          <a:ext cx="11125200" cy="3162300"/>
        </p:xfrm>
        <a:graphic>
          <a:graphicData uri="http://schemas.openxmlformats.org/drawingml/2006/table">
            <a:tbl>
              <a:tblPr firstRow="1"/>
              <a:tblGrid>
                <a:gridCol w="2057400"/>
                <a:gridCol w="9067800"/>
              </a:tblGrid>
              <a:tr h="457200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时间</a:t>
                      </a:r>
                      <a:endParaRPr sz="1725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0A203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需建立的证据</a:t>
                      </a:r>
                      <a:endParaRPr sz="1725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0A2034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0–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个月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CD8 格式在人 T 细胞中的表达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不同供体和生产批次间的可重复性</a:t>
                      </a:r>
                      <a:endParaRPr sz="15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5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个月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体内目标 T 细胞表达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肝脏表达定量和耐受性</a:t>
                      </a:r>
                      <a:endParaRPr sz="1725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5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–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7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个月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VivoDrive 递送 R27 CAR mRNA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725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肿瘤模型中的 CAR 表达和活性</a:t>
                      </a:r>
                      <a:endParaRPr sz="1725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7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–1</a:t>
                      </a:r>
                      <a:r>
                        <a:rPr lang="en-US"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2</a:t>
                      </a:r>
                      <a:r>
                        <a:rPr sz="1725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个月</a:t>
                      </a:r>
                      <a:endParaRPr sz="1725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候选物选择和放大生产可行性</a:t>
                      </a:r>
                      <a:endParaRPr sz="1725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  <a:p>
                      <a:pPr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后续安全性和监管研究</a:t>
                      </a:r>
                      <a:r>
                        <a:rPr lang="zh-CN"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以及</a:t>
                      </a:r>
                      <a:r>
                        <a:rPr lang="en-US" altLang="zh-CN"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IND</a:t>
                      </a:r>
                      <a:endParaRPr lang="en-US" altLang="zh-CN" sz="1500" b="0">
                        <a:solidFill>
                          <a:srgbClr val="0A2034"/>
                        </a:solidFill>
                        <a:latin typeface="微软雅黑" panose="020B0503020204020204" charset="-122"/>
                      </a:endParaRP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533400" y="5524500"/>
            <a:ext cx="335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75" b="1">
                <a:solidFill>
                  <a:srgbClr val="007E83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75" b="1">
                <a:solidFill>
                  <a:srgbClr val="007E83"/>
                </a:solidFill>
                <a:latin typeface="微软雅黑" panose="020B0503020204020204" charset="-122"/>
              </a:rPr>
              <a:t>合作机会</a:t>
            </a:r>
            <a:endParaRPr sz="1875" b="1">
              <a:solidFill>
                <a:srgbClr val="007E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4124325" y="5476875"/>
            <a:ext cx="75342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0A2034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平台评估和 RNA 共同开发</a:t>
            </a:r>
            <a:endParaRPr sz="1725" b="0">
              <a:solidFill>
                <a:srgbClr val="0A2034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725" b="0">
                <a:solidFill>
                  <a:srgbClr val="0A2034"/>
                </a:solidFill>
                <a:latin typeface="微软雅黑" panose="020B0503020204020204" charset="-122"/>
              </a:rPr>
              <a:t>覆盖肿瘤学与自身免疫</a:t>
            </a:r>
            <a:endParaRPr sz="1725" b="0">
              <a:solidFill>
                <a:srgbClr val="0A2034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134100"/>
            <a:ext cx="111252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75" b="0">
                <a:solidFill>
                  <a:srgbClr val="526777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275" b="0">
                <a:solidFill>
                  <a:srgbClr val="526777"/>
                </a:solidFill>
                <a:latin typeface="微软雅黑" panose="020B0503020204020204" charset="-122"/>
              </a:rPr>
              <a:t>拟议时间取决于实验结果和融资进展。合作为前瞻性计划。</a:t>
            </a:r>
            <a:endParaRPr sz="1275" b="0">
              <a:solidFill>
                <a:srgbClr val="526777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33400" y="400050"/>
            <a:ext cx="111252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微软雅黑" panose="020B0503020204020204" charset="-122"/>
              </a:rPr>
              <a:t>资金用途</a:t>
            </a:r>
            <a:endParaRPr sz="31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200150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400" b="0">
                <a:solidFill>
                  <a:srgbClr val="ABC2CF"/>
                </a:solidFill>
                <a:latin typeface="微软雅黑" panose="020B0503020204020204" charset="-122"/>
              </a:rPr>
              <a:t>拟议1</a:t>
            </a:r>
            <a:r>
              <a:rPr lang="en-US" sz="2400" b="0">
                <a:solidFill>
                  <a:srgbClr val="ABC2CF"/>
                </a:solidFill>
                <a:latin typeface="微软雅黑" panose="020B0503020204020204" charset="-122"/>
              </a:rPr>
              <a:t>2</a:t>
            </a:r>
            <a:r>
              <a:rPr sz="2400" b="0">
                <a:solidFill>
                  <a:srgbClr val="ABC2CF"/>
                </a:solidFill>
                <a:latin typeface="微软雅黑" panose="020B0503020204020204" charset="-122"/>
              </a:rPr>
              <a:t>个月计划，用于推进递送与治疗验证</a:t>
            </a:r>
            <a:endParaRPr sz="172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6515100"/>
            <a:ext cx="381000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9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12</a:t>
            </a: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2162175"/>
            <a:ext cx="5238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4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</a:rPr>
              <a:t>下一阶段</a:t>
            </a:r>
            <a:endParaRPr sz="42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533400" y="3352800"/>
            <a:ext cx="533400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ABC2CF"/>
                </a:solidFill>
                <a:latin typeface="微软雅黑" panose="020B0503020204020204" charset="-122"/>
              </a:rPr>
              <a:t>递送与治疗验证</a:t>
            </a:r>
            <a:endParaRPr sz="1800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ABC2CF"/>
                </a:solidFill>
                <a:latin typeface="微软雅黑" panose="020B0503020204020204" charset="-122"/>
              </a:rPr>
              <a:t>拟议1</a:t>
            </a:r>
            <a:r>
              <a:rPr lang="en-US" sz="1800" b="0">
                <a:solidFill>
                  <a:srgbClr val="ABC2CF"/>
                </a:solidFill>
                <a:latin typeface="微软雅黑" panose="020B0503020204020204" charset="-122"/>
              </a:rPr>
              <a:t>2</a:t>
            </a:r>
            <a:r>
              <a:rPr sz="1800" b="0">
                <a:solidFill>
                  <a:srgbClr val="ABC2CF"/>
                </a:solidFill>
                <a:latin typeface="微软雅黑" panose="020B0503020204020204" charset="-122"/>
              </a:rPr>
              <a:t>个月计划</a:t>
            </a:r>
            <a:endParaRPr sz="1800" b="0">
              <a:solidFill>
                <a:srgbClr val="ABC2CF"/>
              </a:solidFill>
              <a:latin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533400" y="4600575"/>
            <a:ext cx="5057775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微软雅黑" panose="020B0503020204020204" charset="-122"/>
              </a:rPr>
              <a:t>目标结果</a:t>
            </a:r>
            <a:endParaRPr sz="217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5143500"/>
            <a:ext cx="51530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可重复的 CD8 格式递送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初步体内 R27 CAR-mRNA 证据</a:t>
            </a:r>
            <a:endParaRPr sz="1800" b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graphicFrame>
        <p:nvGraphicFramePr>
          <p:cNvPr id="21" name="表格 20"/>
          <p:cNvGraphicFramePr/>
          <p:nvPr/>
        </p:nvGraphicFramePr>
        <p:xfrm>
          <a:off x="6134100" y="2009775"/>
          <a:ext cx="5524500" cy="3343275"/>
        </p:xfrm>
        <a:graphic>
          <a:graphicData uri="http://schemas.openxmlformats.org/drawingml/2006/table">
            <a:tbl>
              <a:tblPr firstRow="1"/>
              <a:tblGrid>
                <a:gridCol w="2762250"/>
                <a:gridCol w="2762250"/>
              </a:tblGrid>
              <a:tr h="485775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计划用途</a:t>
                      </a:r>
                      <a:endParaRPr sz="15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0A2034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目的</a:t>
                      </a:r>
                      <a:endParaRPr sz="1500" b="1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0A2034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研究团队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递送与 CAR 专业能力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实验室基础设施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实验能力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设备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制剂与分析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试剂与检测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功能验证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体内研究 / CRO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递送与肿瘤模型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300" b="1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IP、CMC、监管、G&amp;A</a:t>
                      </a:r>
                      <a:endParaRPr sz="1500" b="1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spAutoFit/>
                    </a:bodyPr>
                    <a:lstStyle/>
                    <a:p>
                      <a:pPr algn="l">
                        <a:defRPr>
                          <a:latin typeface="微软雅黑" panose="020B0503020204020204" charset="-122"/>
                        </a:defRPr>
                      </a:pPr>
                      <a:r>
                        <a:rPr sz="1500" b="0">
                          <a:solidFill>
                            <a:srgbClr val="0A2034"/>
                          </a:solidFill>
                          <a:latin typeface="微软雅黑" panose="020B0503020204020204" charset="-122"/>
                        </a:rPr>
                        <a:t>开发支持</a:t>
                      </a:r>
                      <a:endParaRPr sz="1500" b="0">
                        <a:solidFill>
                          <a:srgbClr val="0A2034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85725" marR="85725" marT="57150" marB="571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矩形 9"/>
          <p:cNvSpPr>
            <a:spLocks noGrp="1"/>
          </p:cNvSpPr>
          <p:nvPr/>
        </p:nvSpPr>
        <p:spPr>
          <a:xfrm>
            <a:off x="6134100" y="5686425"/>
            <a:ext cx="55245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5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500" b="0">
                <a:solidFill>
                  <a:srgbClr val="ABC2CF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Thomas Wong</a:t>
            </a:r>
            <a:endParaRPr sz="1500" b="0">
              <a:solidFill>
                <a:srgbClr val="ABC2CF"/>
              </a:solidFill>
              <a:uFillTx/>
              <a:latin typeface="DejaVu Sans"/>
              <a:ea typeface="微软雅黑" panose="020B0503020204020204" charset="-122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500" b="0">
                <a:solidFill>
                  <a:srgbClr val="ABC2CF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info@cellantratech.com</a:t>
            </a:r>
            <a:endParaRPr sz="1500" b="0">
              <a:solidFill>
                <a:srgbClr val="ABC2CF"/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33400" y="476250"/>
            <a:ext cx="11125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725" b="1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725" b="1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CELLANTRATECH</a:t>
            </a:r>
            <a:endParaRPr sz="172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533400" y="1657350"/>
            <a:ext cx="111252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5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5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VivoDrive™</a:t>
            </a:r>
            <a:endParaRPr sz="570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533400" y="2800350"/>
            <a:ext cx="1112520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1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微软雅黑" panose="020B0503020204020204" charset="-122"/>
              </a:rPr>
              <a:t>靶向 mRNA 递送</a:t>
            </a:r>
            <a:endParaRPr sz="31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3150" b="1">
                <a:solidFill>
                  <a:srgbClr val="FFFFFF"/>
                </a:solidFill>
                <a:latin typeface="微软雅黑" panose="020B0503020204020204" charset="-122"/>
              </a:rPr>
              <a:t>用于体内 T 细胞编程</a:t>
            </a:r>
            <a:endParaRPr sz="315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533400" y="4438650"/>
            <a:ext cx="49815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75" b="1">
                <a:solidFill>
                  <a:srgbClr val="ABC2CF"/>
                </a:solidFill>
                <a:latin typeface="微软雅黑" panose="020B0503020204020204" charset="-122"/>
              </a:rPr>
              <a:t>递送平台</a:t>
            </a:r>
            <a:endParaRPr sz="217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533400" y="4943475"/>
            <a:ext cx="52768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人 T 细胞中的 CD3 概念验证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CD8 治疗格式开发</a:t>
            </a:r>
            <a:r>
              <a:rPr lang="zh-CN" sz="1800" b="0">
                <a:solidFill>
                  <a:srgbClr val="FFFFFF"/>
                </a:solidFill>
                <a:latin typeface="微软雅黑" panose="020B0503020204020204" charset="-122"/>
              </a:rPr>
              <a:t>完成待</a:t>
            </a:r>
            <a:r>
              <a:rPr lang="zh-CN" sz="1800" b="0">
                <a:solidFill>
                  <a:srgbClr val="FFFFFF"/>
                </a:solidFill>
                <a:latin typeface="微软雅黑" panose="020B0503020204020204" charset="-122"/>
              </a:rPr>
              <a:t>实验</a:t>
            </a:r>
            <a:endParaRPr lang="zh-CN" sz="1800" b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457950" y="4438650"/>
            <a:ext cx="5200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2175" b="1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2175" b="1">
                <a:solidFill>
                  <a:srgbClr val="ABC2CF"/>
                </a:solidFill>
                <a:latin typeface="微软雅黑" panose="020B0503020204020204" charset="-122"/>
              </a:rPr>
              <a:t>领先治疗项目</a:t>
            </a:r>
            <a:endParaRPr sz="2175" b="1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457950" y="4943475"/>
            <a:ext cx="520065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用于前列腺癌的 STEAP1 CAR mRNA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计划开展组合体内验证</a:t>
            </a:r>
            <a:endParaRPr sz="1800" b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33400" y="6048375"/>
            <a:ext cx="95250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微软雅黑" panose="020B0503020204020204" charset="-122"/>
              </a:rPr>
              <a:t>Thomas Wong，</a:t>
            </a:r>
            <a:r>
              <a:rPr lang="en-US" altLang="zh-CN" sz="1800" b="0">
                <a:solidFill>
                  <a:srgbClr val="FFFFFF"/>
                </a:solidFill>
                <a:latin typeface="微软雅黑" panose="020B0503020204020204" charset="-122"/>
              </a:rPr>
              <a:t>Molecular Biologist</a:t>
            </a:r>
            <a:endParaRPr sz="1800" b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>
                <a:latin typeface="微软雅黑" panose="020B0503020204020204" charset="-122"/>
              </a:defRPr>
            </a:pPr>
            <a:r>
              <a:rPr sz="1800" b="0">
                <a:solidFill>
                  <a:srgbClr val="FFFFFF"/>
                </a:solidFill>
                <a:uFillTx/>
                <a:latin typeface="微软雅黑" panose="020B0503020204020204" charset="-122"/>
                <a:hlinkClick r:id="rId1"/>
              </a:rPr>
              <a:t>info@cellantratech.com</a:t>
            </a:r>
            <a:r>
              <a:rPr lang="en-US" sz="1800" b="0">
                <a:solidFill>
                  <a:srgbClr val="FFFFFF"/>
                </a:solidFill>
                <a:uFillTx/>
                <a:latin typeface="微软雅黑" panose="020B0503020204020204" charset="-122"/>
              </a:rPr>
              <a:t>     </a:t>
            </a:r>
            <a:r>
              <a:rPr lang="zh-CN" altLang="en-US" sz="1800" b="0">
                <a:solidFill>
                  <a:srgbClr val="FFFFFF"/>
                </a:solidFill>
                <a:uFillTx/>
                <a:latin typeface="微软雅黑" panose="020B0503020204020204" charset="-122"/>
              </a:rPr>
              <a:t>电话：（</a:t>
            </a:r>
            <a:r>
              <a:rPr lang="en-US" altLang="zh-CN" sz="1800" b="0">
                <a:solidFill>
                  <a:srgbClr val="FFFFFF"/>
                </a:solidFill>
                <a:uFillTx/>
                <a:latin typeface="微软雅黑" panose="020B0503020204020204" charset="-122"/>
              </a:rPr>
              <a:t>+86</a:t>
            </a:r>
            <a:r>
              <a:rPr lang="zh-CN" altLang="en-US" sz="1800" b="0">
                <a:solidFill>
                  <a:srgbClr val="FFFFFF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）</a:t>
            </a:r>
            <a:r>
              <a:rPr lang="en-US" altLang="zh-CN" sz="1800" b="0">
                <a:solidFill>
                  <a:srgbClr val="FFFFFF"/>
                </a:solidFill>
                <a:uFillTx/>
                <a:latin typeface="微软雅黑" panose="020B0503020204020204" charset="-122"/>
                <a:ea typeface="宋体" panose="02010600030101010101" pitchFamily="2" charset="-122"/>
              </a:rPr>
              <a:t> 150 1170 0528</a:t>
            </a:r>
            <a:endParaRPr lang="en-US" altLang="zh-CN" sz="1800" b="0">
              <a:solidFill>
                <a:srgbClr val="FFFFFF"/>
              </a:solidFill>
              <a:uFillTx/>
              <a:latin typeface="微软雅黑" panose="020B0503020204020204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1144250" y="6515100"/>
            <a:ext cx="5143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9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defRPr>
            </a:pPr>
            <a:r>
              <a:rPr sz="975" b="0">
                <a:solidFill>
                  <a:srgbClr val="ABC2CF"/>
                </a:solidFill>
                <a:latin typeface="微软雅黑" panose="020B0503020204020204" charset="-122"/>
                <a:ea typeface="微软雅黑" panose="020B0503020204020204" charset="-122"/>
                <a:cs typeface="DejaVu Sans"/>
              </a:rPr>
              <a:t>13</a:t>
            </a:r>
            <a:endParaRPr sz="975" b="0">
              <a:solidFill>
                <a:srgbClr val="ABC2CF"/>
              </a:solidFill>
              <a:latin typeface="DejaVu Sans"/>
              <a:ea typeface="DejaVu Sans"/>
              <a:cs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llantraTech">
  <a:themeElements>
    <a:clrScheme name="CellantraTech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ellantraTech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2489</Words>
  <Application>WPS 演示</Application>
  <PresentationFormat/>
  <Paragraphs>368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DejaVu Sans</vt:lpstr>
      <vt:lpstr>Calibri</vt:lpstr>
      <vt:lpstr>Arial Unicode MS</vt:lpstr>
      <vt:lpstr>KSOF1B52B550</vt:lpstr>
      <vt:lpstr>Segoe Print</vt:lpstr>
      <vt:lpstr>CellantraTech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6</cp:revision>
  <dcterms:created xsi:type="dcterms:W3CDTF">2026-09-12T12:43:00Z</dcterms:created>
  <dcterms:modified xsi:type="dcterms:W3CDTF">2026-09-17T08:25:19Z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6903D35A31874B449C5968259D2FFDD1_12</vt:lpwstr>
  </property>
  <property fmtid="{D5CDD505-2E9C-101B-9397-08002B2CF9AE}" pid="3" name="KSOProductBuildVer">
    <vt:lpwstr>2052-12.1.0.28505</vt:lpwstr>
  </property>
</Properties>
</file>