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?>
<ns0:Relationships xmlns:ns0="http://schemas.openxmlformats.org/package/2006/relationships"><ns0:Relationship Id="rId1" Type="http://schemas.openxmlformats.org/officeDocument/2006/relationships/officeDocument" Target="ppt/presentation.xml" /></ns0: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'1.0' encoding='utf-8'?>
<ns0:Relationships xmlns:ns0="http://schemas.openxmlformats.org/package/2006/relationships"><ns0:Relationship Id="rId9" Type="http://schemas.openxmlformats.org/officeDocument/2006/relationships/slide" Target="slides/slide7.xml" /><ns0:Relationship Id="rId8" Type="http://schemas.openxmlformats.org/officeDocument/2006/relationships/slide" Target="slides/slide6.xml" /><ns0:Relationship Id="rId7" Type="http://schemas.openxmlformats.org/officeDocument/2006/relationships/slide" Target="slides/slide5.xml" /><ns0:Relationship Id="rId6" Type="http://schemas.openxmlformats.org/officeDocument/2006/relationships/slide" Target="slides/slide4.xml" /><ns0:Relationship Id="rId5" Type="http://schemas.openxmlformats.org/officeDocument/2006/relationships/slide" Target="slides/slide3.xml" /><ns0:Relationship Id="rId4" Type="http://schemas.openxmlformats.org/officeDocument/2006/relationships/slide" Target="slides/slide2.xml" /><ns0:Relationship Id="rId3" Type="http://schemas.openxmlformats.org/officeDocument/2006/relationships/slide" Target="slides/slide1.xml" /><ns0:Relationship Id="rId2" Type="http://schemas.openxmlformats.org/officeDocument/2006/relationships/theme" Target="theme/theme1.xml" /><ns0:Relationship Id="rId18" Type="http://schemas.openxmlformats.org/officeDocument/2006/relationships/tableStyles" Target="tableStyles.xml" /><ns0:Relationship Id="rId17" Type="http://schemas.openxmlformats.org/officeDocument/2006/relationships/viewProps" Target="viewProps.xml" /><ns0:Relationship Id="rId16" Type="http://schemas.openxmlformats.org/officeDocument/2006/relationships/presProps" Target="presProps.xml" /><ns0:Relationship Id="rId15" Type="http://schemas.openxmlformats.org/officeDocument/2006/relationships/slide" Target="slides/slide13.xml" /><ns0:Relationship Id="rId14" Type="http://schemas.openxmlformats.org/officeDocument/2006/relationships/slide" Target="slides/slide12.xml" /><ns0:Relationship Id="rId13" Type="http://schemas.openxmlformats.org/officeDocument/2006/relationships/slide" Target="slides/slide11.xml" /><ns0:Relationship Id="rId12" Type="http://schemas.openxmlformats.org/officeDocument/2006/relationships/slide" Target="slides/slide10.xml" /><ns0:Relationship Id="rId11" Type="http://schemas.openxmlformats.org/officeDocument/2006/relationships/slide" Target="slides/slide9.xml" /><ns0:Relationship Id="rId10" Type="http://schemas.openxmlformats.org/officeDocument/2006/relationships/slide" Target="slides/slide8.xml" /><ns0:Relationship Id="rId1" Type="http://schemas.openxmlformats.org/officeDocument/2006/relationships/slideMaster" Target="slideMasters/slideMaster1.xml" /></ns0: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LNP control</c:f>
              <c:strCache>
                <c:ptCount val="1"/>
                <c:pt idx="0">
                  <c:v>LNP control</c:v>
                </c:pt>
              </c:strCache>
            </c:strRef>
          </c:tx>
          <c:spPr>
            <a:solidFill>
              <a:srgbClr val="AABAC5"/>
            </a:solidFill>
            <a:ln w="0">
              <a:noFill/>
            </a:ln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 Data'!$A$2:$A$3</c:f>
              <c:strCache>
                <c:ptCount val="2"/>
                <c:pt idx="0">
                  <c:v>Jurkat T-cell model</c:v>
                </c:pt>
                <c:pt idx="1">
                  <c:v>HepG2 hepatic model</c:v>
                </c:pt>
              </c:strCache>
            </c:strRef>
          </c:cat>
          <c:val>
            <c:numRef>
              <c:f>'Chart Data'!$B$2:$B$3</c:f>
              <c:numCache>
                <c:formatCode>0.0%</c:formatCode>
                <c:ptCount val="2"/>
                <c:pt idx="0">
                  <c:v>0.075</c:v>
                </c:pt>
                <c:pt idx="1">
                  <c:v>0.6</c:v>
                </c:pt>
              </c:numCache>
            </c:numRef>
          </c:val>
        </c:ser>
        <c:ser>
          <c:idx val="1"/>
          <c:order val="1"/>
          <c:tx>
            <c:strRef>
              <c:f>Tandem LNP</c:f>
              <c:strCache>
                <c:ptCount val="1"/>
                <c:pt idx="0">
                  <c:v>Tandem LNP</c:v>
                </c:pt>
              </c:strCache>
            </c:strRef>
          </c:tx>
          <c:spPr>
            <a:solidFill>
              <a:srgbClr val="007EAD"/>
            </a:solidFill>
            <a:ln w="0">
              <a:noFill/>
            </a:ln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 Data'!$C$2:$C$3</c:f>
              <c:strCache>
                <c:ptCount val="2"/>
                <c:pt idx="0">
                  <c:v>Jurkat T-cell model</c:v>
                </c:pt>
                <c:pt idx="1">
                  <c:v>HepG2 hepatic model</c:v>
                </c:pt>
              </c:strCache>
            </c:strRef>
          </c:cat>
          <c:val>
            <c:numRef>
              <c:f>'Chart Data'!$D$2:$D$3</c:f>
              <c:numCache>
                <c:formatCode>0.0%</c:formatCode>
                <c:ptCount val="2"/>
                <c:pt idx="0">
                  <c:v>0.725</c:v>
                </c:pt>
                <c:pt idx="1">
                  <c:v>0.03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6E1E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350" b="0" i="0" u="none" strike="noStrike" kern="1200" baseline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rgbClr val="D6E1E7"/>
              </a:solidFill>
              <a:prstDash val="solid"/>
              <a:round/>
            </a:ln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350">
                    <a:solidFill>
                      <a:srgbClr val="526777"/>
                    </a:solidFill>
                    <a:latin typeface="DejaVu Sans"/>
                    <a:ea typeface="DejaVu Sans"/>
                    <a:cs typeface="DejaVu Sans"/>
                  </a:rPr>
                  <a:t>mCherry-positive cells</a:t>
                </a:r>
                <a:endParaRPr sz="1350">
                  <a:solidFill>
                    <a:srgbClr val="526777"/>
                  </a:solidFill>
                  <a:latin typeface="DejaVu Sans"/>
                  <a:ea typeface="DejaVu Sans"/>
                  <a:cs typeface="DejaVu Sans"/>
                </a:endParaRPr>
              </a:p>
            </c:rich>
          </c:tx>
          <c:layout/>
          <c:overlay val="0"/>
        </c:title>
        <c:numFmt formatCode="0.0%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75" b="0" i="0" u="none" strike="noStrike" kern="1200" baseline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es val="autoZero"/>
        <c:crossBetween val="between"/>
        <c:majorUnit val="0.25"/>
      </c:valAx>
      <c:spPr>
        <a:solidFill>
          <a:srgbClr val="FFFFFF"/>
        </a:solidFill>
        <a:ln w="0">
          <a:noFill/>
        </a:ln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425" b="0" i="0" u="none" strike="noStrike" kern="1200" baseline="0">
              <a:solidFill>
                <a:srgbClr val="0A2034"/>
              </a:solidFill>
              <a:latin typeface="DejaVu Sans"/>
              <a:ea typeface="DejaVu Sans"/>
              <a:cs typeface="DejaVu Sans"/>
            </a:defRPr>
          </a:pPr>
        </a:p>
      </c:txPr>
    </c:legend>
    <c:plotVisOnly val="1"/>
    <c:dispBlanksAs val="gap"/>
    <c:showDLblsOverMax val="0"/>
  </c:chart>
  <c:spPr>
    <a:solidFill>
      <a:srgbClr val="FFFFFF"/>
    </a:solidFill>
    <a:ln w="0">
      <a:noFill/>
    </a:ln>
  </c:spPr>
  <c:txPr>
    <a:bodyPr/>
    <a:lstStyle/>
    <a:p>
      <a:pPr>
        <a:defRPr lang="zh-CN"/>
      </a:pPr>
    </a:p>
  </c:txPr>
</c:chartSpace>
</file>

<file path=ppt/slideLayouts/_rels/slideLayout1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'1.0' encoding='utf-8'?>
<ns0:Relationships xmlns:ns0="http://schemas.openxmlformats.org/package/2006/relationships"><ns0:Relationship Id="rId2" Type="http://schemas.openxmlformats.org/officeDocument/2006/relationships/theme" Target="../theme/theme1.xml" /><ns0:Relationship Id="rId1" Type="http://schemas.openxmlformats.org/officeDocument/2006/relationships/slideLayout" Target="../slideLayouts/slideLayout1.xml" /></ns0: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2" Type="http://schemas.openxmlformats.org/officeDocument/2006/relationships/slideLayout" Target="../slideLayouts/slideLayout1.xml" /><ns0:Relationship Id="rId1" Type="http://schemas.openxmlformats.org/officeDocument/2006/relationships/image" Target="../media/image1.png" /></ns0:Relationships>
</file>

<file path=ppt/slides/_rels/slide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4.xml.rels><?xml version='1.0' encoding='utf-8'?>
<ns0:Relationships xmlns:ns0="http://schemas.openxmlformats.org/package/2006/relationships"><ns0:Relationship Id="rId2" Type="http://schemas.openxmlformats.org/officeDocument/2006/relationships/slideLayout" Target="../slideLayouts/slideLayout1.xml" /><ns0:Relationship Id="rId1" Type="http://schemas.openxmlformats.org/officeDocument/2006/relationships/image" Target="../media/image2.png" /></ns0:Relationships>
</file>

<file path=ppt/slides/_rels/slide5.xml.rels><?xml version='1.0' encoding='utf-8'?>
<ns0:Relationships xmlns:ns0="http://schemas.openxmlformats.org/package/2006/relationships"><ns0:Relationship Id="rId2" Type="http://schemas.openxmlformats.org/officeDocument/2006/relationships/slideLayout" Target="../slideLayouts/slideLayout1.xml" /><ns0:Relationship Id="rId1" Type="http://schemas.openxmlformats.org/officeDocument/2006/relationships/chart" Target="../charts/chart1.xml" /></ns0: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7.xml.rels><?xml version='1.0' encoding='utf-8'?>
<ns0:Relationships xmlns:ns0="http://schemas.openxmlformats.org/package/2006/relationships"><ns0:Relationship Id="rId2" Type="http://schemas.openxmlformats.org/officeDocument/2006/relationships/slideLayout" Target="../slideLayouts/slideLayout1.xml" /><ns0:Relationship Id="rId1" Type="http://schemas.openxmlformats.org/officeDocument/2006/relationships/image" Target="../media/image3.png" /></ns0:Relationships>
</file>

<file path=ppt/slides/_rels/slide8.xml.rels><?xml version='1.0' encoding='utf-8'?>
<ns0:Relationships xmlns:ns0="http://schemas.openxmlformats.org/package/2006/relationships"><ns0:Relationship Id="rId2" Type="http://schemas.openxmlformats.org/officeDocument/2006/relationships/slideLayout" Target="../slideLayouts/slideLayout1.xml" /><ns0:Relationship Id="rId1" Type="http://schemas.openxmlformats.org/officeDocument/2006/relationships/image" Target="../media/image4.png" /></ns0:Relationships>
</file>

<file path=ppt/slides/_rels/slide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03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4700" y="85151"/>
            <a:ext cx="5067300" cy="6687699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33400" y="476250"/>
            <a:ext cx="5715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1725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1819275"/>
            <a:ext cx="62388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5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VivoDrive™</a:t>
            </a:r>
            <a:endParaRPr sz="540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533400" y="2857500"/>
            <a:ext cx="623887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Targeted mRNA</a:t>
            </a:r>
            <a:endParaRPr sz="3525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delivery system</a:t>
            </a:r>
            <a:endParaRPr sz="3525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4629150"/>
            <a:ext cx="60579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Developing nonviral RNA delivery</a:t>
            </a:r>
            <a:endParaRPr sz="202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202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for in vivo T-cell programming</a:t>
            </a:r>
            <a:endParaRPr sz="202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533400" y="6076950"/>
            <a:ext cx="5715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Thomas Wong, Technology Director</a:t>
            </a:r>
            <a:endParaRPr sz="12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27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September 2026</a:t>
            </a:r>
            <a:endParaRPr sz="12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CellantraTech investment overview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VivoDrive delivery technology with STEAP1 VivoCAR™ as the lead application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02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33400" y="2009775"/>
          <a:ext cx="11125200" cy="2867025"/>
        </p:xfrm>
        <a:graphic>
          <a:graphicData uri="http://schemas.openxmlformats.org/drawingml/2006/table">
            <a:tbl>
              <a:tblPr firstRow="1"/>
              <a:tblGrid>
                <a:gridCol w="3362325"/>
                <a:gridCol w="3829050"/>
                <a:gridCol w="3933825"/>
              </a:tblGrid>
              <a:tr h="504825"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Program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0A203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Development status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0A203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Next value milestone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0A2034"/>
                    </a:solidFill>
                  </a:tcPr>
                </a:tc>
              </a:tr>
              <a:tr h="762000"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VivoDrive™ delivery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CD3 proof of concept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Cell lines and human T cells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CD8 therapeutic format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 vivo delivery validation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STEAP1 VivoCAR™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R27 CAR function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Engineered human T cells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Deliver R27 CAR mRNA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Test in vivo tumor activity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Future applications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Research opportunity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Partner-selected mRNA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Payload feasibility studies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Subject to validation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>
            <a:spLocks noGrp="1"/>
          </p:cNvSpPr>
          <p:nvPr/>
        </p:nvSpPr>
        <p:spPr>
          <a:xfrm>
            <a:off x="533400" y="5210175"/>
            <a:ext cx="5143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000" b="1">
                <a:solidFill>
                  <a:srgbClr val="007EAD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007EAD"/>
                </a:solidFill>
                <a:latin typeface="DejaVu Sans"/>
                <a:ea typeface="DejaVu Sans"/>
                <a:cs typeface="DejaVu Sans"/>
              </a:rPr>
              <a:t>Preclinical stage</a:t>
            </a:r>
            <a:endParaRPr sz="300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5781675" y="5238750"/>
            <a:ext cx="5876925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Funding priorities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Proposed 1</a:t>
            </a:r>
            <a:r>
              <a:rPr lang="en-US"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-month development program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Early research stage. CD3 delivery and R27 CAR-function results are separate evidence packages.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533400" y="38100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The delivery challenge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38250"/>
            <a:ext cx="11125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VivoDrive combines T-cell targeting with an ApoE-binding module</a:t>
            </a:r>
            <a:endParaRPr sz="1800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1" name="表格 10"/>
          <p:cNvGraphicFramePr/>
          <p:nvPr/>
        </p:nvGraphicFramePr>
        <p:xfrm>
          <a:off x="533400" y="2047875"/>
          <a:ext cx="11125200" cy="3238500"/>
        </p:xfrm>
        <a:graphic>
          <a:graphicData uri="http://schemas.openxmlformats.org/drawingml/2006/table">
            <a:tbl>
              <a:tblPr/>
              <a:tblGrid>
                <a:gridCol w="3333750"/>
                <a:gridCol w="7791450"/>
              </a:tblGrid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Development requirement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0A2034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VivoDrive approach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0A2034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Reach target T cells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T-cell-binding VHH on the delivery system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CD3 proof of concept, CD8 format </a:t>
                      </a:r>
                      <a:r>
                        <a:rPr lang="en-US"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complete</a:t>
                      </a:r>
                      <a:endParaRPr lang="en-US"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 liver delivery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Anti-ApoE module designed to reduce hepatic uptake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Cell-model evidence and preliminary liver imaging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Support different payloads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Established LNP components with replaceable mRNA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STEAP1 CAR mRNA is the lead planned payload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533400" y="5524500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1">
                <a:solidFill>
                  <a:srgbClr val="007E8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07E83"/>
                </a:solidFill>
                <a:latin typeface="DejaVu Sans"/>
                <a:ea typeface="DejaVu Sans"/>
                <a:cs typeface="DejaVu Sans"/>
              </a:rPr>
              <a:t>Development goal: functional mRNA delivery to T cells with lower liver exposure.</a:t>
            </a:r>
            <a:endParaRPr sz="180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65341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1144250" y="653415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03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VivoDrive™: targeted mRNA delivery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Two antibody modules guide the lipid nanoparticle delivery system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04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82" y="2038350"/>
            <a:ext cx="6092761" cy="3429000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7162800" y="1971675"/>
            <a:ext cx="4495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007EA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7EAD"/>
                </a:solidFill>
                <a:latin typeface="DejaVu Sans"/>
                <a:ea typeface="DejaVu Sans"/>
                <a:cs typeface="DejaVu Sans"/>
              </a:rPr>
              <a:t>T-cell targeting</a:t>
            </a:r>
            <a:endParaRPr sz="2175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162800" y="2428875"/>
            <a:ext cx="44958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Anti-CD3 VHH targets T cells.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Initial proof-of-concept format.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162800" y="3362325"/>
            <a:ext cx="44958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007E8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07E83"/>
                </a:solidFill>
                <a:latin typeface="DejaVu Sans"/>
                <a:ea typeface="DejaVu Sans"/>
                <a:cs typeface="DejaVu Sans"/>
              </a:rPr>
              <a:t>Liver de-targeting design</a:t>
            </a:r>
            <a:endParaRPr sz="2175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162800" y="3800475"/>
            <a:ext cx="44958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Anti-ApoE VHH binds surface ApoE.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Designed to reduce liver delivery.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162800" y="4829175"/>
            <a:ext cx="4495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A modular LNP platform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162800" y="5248275"/>
            <a:ext cx="4495800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Established LNP components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with replaceable mRNA cargo.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VHH: single-domain antibody. Initial studies use the CD3 / ApoE tandem. CD8 development is separate.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矩形 10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Delivery proof of concept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CD3 format: reporter expression in T-cell and liver-cell models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05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Chart"/>
          <p:cNvGraphicFramePr/>
          <p:nvPr/>
        </p:nvGraphicFramePr>
        <p:xfrm>
          <a:off x="476250" y="1990725"/>
          <a:ext cx="7400925" cy="375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矩形 5"/>
          <p:cNvSpPr>
            <a:spLocks noGrp="1"/>
          </p:cNvSpPr>
          <p:nvPr/>
        </p:nvSpPr>
        <p:spPr>
          <a:xfrm>
            <a:off x="8524875" y="2352675"/>
            <a:ext cx="31337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4650" b="1">
                <a:solidFill>
                  <a:srgbClr val="007EAD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007EAD"/>
                </a:solidFill>
                <a:latin typeface="DejaVu Sans"/>
                <a:ea typeface="DejaVu Sans"/>
                <a:cs typeface="DejaVu Sans"/>
              </a:rPr>
              <a:t>9.7×</a:t>
            </a:r>
            <a:endParaRPr sz="465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24875" y="3238500"/>
            <a:ext cx="31337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Higher reporter-positive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Jurkat fraction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24875" y="4333875"/>
            <a:ext cx="31337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4650" b="1">
                <a:solidFill>
                  <a:srgbClr val="007E83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007E83"/>
                </a:solidFill>
                <a:latin typeface="DejaVu Sans"/>
                <a:ea typeface="DejaVu Sans"/>
                <a:cs typeface="DejaVu Sans"/>
              </a:rPr>
              <a:t>95%</a:t>
            </a:r>
            <a:endParaRPr sz="465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24875" y="5200650"/>
            <a:ext cx="31337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Lower reporter-positive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HepG2 fraction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Preliminary internal summaries. Fold change and relative reduction are descriptive calculations.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mRNA expression in primary human T cells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CD3 proof of concept in unactivated human blood immune cells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06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2247900"/>
            <a:ext cx="4953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2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CD4+ T cells</a:t>
            </a:r>
            <a:endParaRPr sz="22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533400" y="2867025"/>
            <a:ext cx="52387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450" b="1">
                <a:solidFill>
                  <a:srgbClr val="007EAD"/>
                </a:solidFill>
                <a:latin typeface="DejaVu Sans"/>
                <a:ea typeface="DejaVu Sans"/>
                <a:cs typeface="DejaVu Sans"/>
              </a:defRPr>
            </a:pPr>
            <a:r>
              <a:rPr sz="6450" b="1">
                <a:solidFill>
                  <a:srgbClr val="007EAD"/>
                </a:solidFill>
                <a:latin typeface="DejaVu Sans"/>
                <a:ea typeface="DejaVu Sans"/>
                <a:cs typeface="DejaVu Sans"/>
              </a:rPr>
              <a:t>52–59%</a:t>
            </a:r>
            <a:endParaRPr sz="645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533400" y="4105275"/>
            <a:ext cx="5238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mCherry-positive cells</a:t>
            </a:r>
            <a:endParaRPr sz="195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657975" y="2247900"/>
            <a:ext cx="5000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2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CD8+ T cells</a:t>
            </a:r>
            <a:endParaRPr sz="22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657975" y="2867025"/>
            <a:ext cx="5000625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450" b="1">
                <a:solidFill>
                  <a:srgbClr val="007E83"/>
                </a:solidFill>
                <a:latin typeface="DejaVu Sans"/>
                <a:ea typeface="DejaVu Sans"/>
                <a:cs typeface="DejaVu Sans"/>
              </a:defRPr>
            </a:pPr>
            <a:r>
              <a:rPr sz="6450" b="1">
                <a:solidFill>
                  <a:srgbClr val="007E83"/>
                </a:solidFill>
                <a:latin typeface="DejaVu Sans"/>
                <a:ea typeface="DejaVu Sans"/>
                <a:cs typeface="DejaVu Sans"/>
              </a:rPr>
              <a:t>35–51%</a:t>
            </a:r>
            <a:endParaRPr sz="645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657975" y="4105275"/>
            <a:ext cx="5000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mCherry-positive cells</a:t>
            </a:r>
            <a:endParaRPr sz="195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533400" y="5048250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2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Approximately 2% with LNP-only control</a:t>
            </a:r>
            <a:endParaRPr sz="22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533400" y="5619750"/>
            <a:ext cx="11125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Control experiments support a tandem-dependent delivery effect.</a:t>
            </a:r>
            <a:endParaRPr sz="18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Preliminary data. Ranges span assay conditions, not donors. n=3 replicate wells per condition.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矩形 14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24-hour mouse liver imaging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Ex vivo liver EGFP imaging after mRNA-LNP administration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07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PBS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59639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LNP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5 µg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233553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Tandem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5 µg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307467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LNP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2.5 µg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81381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Tandem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2.5 µg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873" y="2400300"/>
            <a:ext cx="3690454" cy="3629025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6286500" y="2209800"/>
            <a:ext cx="53721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775" b="1">
                <a:solidFill>
                  <a:srgbClr val="007E83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007E83"/>
                </a:solidFill>
                <a:latin typeface="DejaVu Sans"/>
                <a:ea typeface="DejaVu Sans"/>
                <a:cs typeface="DejaVu Sans"/>
              </a:rPr>
              <a:t>Liver expression assessment</a:t>
            </a:r>
            <a:endParaRPr sz="2775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286500" y="3362325"/>
            <a:ext cx="5372100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Matched-dose comparison of</a:t>
            </a:r>
            <a:endParaRPr sz="195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mCD3 tandem and LNP-only groups</a:t>
            </a:r>
            <a:endParaRPr sz="195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at 2.5 µg and 5 µg.</a:t>
            </a:r>
            <a:endParaRPr sz="195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286500" y="5067300"/>
            <a:ext cx="53721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0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Development objective:</a:t>
            </a:r>
            <a:endParaRPr sz="210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210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reduce hepatic mRNA expression</a:t>
            </a:r>
            <a:endParaRPr sz="210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Qualitative images. Per-animal quantification and common display-scale verifi</a:t>
            </a:r>
            <a:r>
              <a:rPr lang="en-US"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ed</a:t>
            </a:r>
            <a:r>
              <a: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.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矩形 11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Lead program: STEAP1 VivoCAR™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R27 CAR function in engineered T cells for a prostate cancer program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08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4735" y="2095500"/>
            <a:ext cx="4328531" cy="353377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7181850" y="2047875"/>
            <a:ext cx="447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4875" b="1">
                <a:solidFill>
                  <a:srgbClr val="007EAD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007EAD"/>
                </a:solidFill>
                <a:latin typeface="DejaVu Sans"/>
                <a:ea typeface="DejaVu Sans"/>
                <a:cs typeface="DejaVu Sans"/>
              </a:rPr>
              <a:t>70–85%</a:t>
            </a:r>
            <a:endParaRPr sz="4875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181850" y="2962275"/>
            <a:ext cx="44767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Marker-positive CD8 T cells (EGFRt)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Three cell-engineering experiments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181850" y="4124325"/>
            <a:ext cx="4476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400" b="1">
                <a:solidFill>
                  <a:srgbClr val="007E8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07E83"/>
                </a:solidFill>
                <a:latin typeface="DejaVu Sans"/>
                <a:ea typeface="DejaVu Sans"/>
                <a:cs typeface="DejaVu Sans"/>
              </a:rPr>
              <a:t>5-day tumor-cell activity</a:t>
            </a:r>
            <a:endParaRPr sz="240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181850" y="4676775"/>
            <a:ext cx="44767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7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Activity against 22Rv1 prostate cells</a:t>
            </a:r>
            <a:endParaRPr sz="187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7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supported by three assay methods.</a:t>
            </a:r>
            <a:endParaRPr sz="187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33400" y="5743575"/>
            <a:ext cx="111252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Next milestone: VivoDrive delivery of R27 CAR mRNA in vivo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533400" y="6200775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Engineered-cell evidence. VivoDrive delivery of CAR mRNA and in vivo efficacy remain to be established.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矩形 16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STEAP1 clinical precedent: Amgen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Phase 1 xaluritamig (STEAP1 × CD3) in metastatic castration-resistant prostate cancer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09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2114550"/>
            <a:ext cx="31718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150" b="1">
                <a:solidFill>
                  <a:srgbClr val="007EAD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007EAD"/>
                </a:solidFill>
                <a:latin typeface="DejaVu Sans"/>
                <a:ea typeface="DejaVu Sans"/>
                <a:cs typeface="DejaVu Sans"/>
              </a:rPr>
              <a:t>49%</a:t>
            </a:r>
            <a:endParaRPr sz="615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533400" y="3286125"/>
            <a:ext cx="3171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PSA decline ≥50%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533400" y="3781425"/>
            <a:ext cx="3171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43 of 87 evaluable patients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All dose cohorts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4495800" y="2114550"/>
            <a:ext cx="31718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150" b="1">
                <a:solidFill>
                  <a:srgbClr val="007EAD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007EAD"/>
                </a:solidFill>
                <a:latin typeface="DejaVu Sans"/>
                <a:ea typeface="DejaVu Sans"/>
                <a:cs typeface="DejaVu Sans"/>
              </a:rPr>
              <a:t>24%</a:t>
            </a:r>
            <a:endParaRPr sz="615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495800" y="3286125"/>
            <a:ext cx="3171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Objective response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4495800" y="3781425"/>
            <a:ext cx="3171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16 of 67 evaluable patients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All dose cohorts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467725" y="2114550"/>
            <a:ext cx="319087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150" b="1">
                <a:solidFill>
                  <a:srgbClr val="007E83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007E83"/>
                </a:solidFill>
                <a:latin typeface="DejaVu Sans"/>
                <a:ea typeface="DejaVu Sans"/>
                <a:cs typeface="DejaVu Sans"/>
              </a:rPr>
              <a:t>41%</a:t>
            </a:r>
            <a:endParaRPr sz="615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467725" y="3286125"/>
            <a:ext cx="31908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Objective response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467725" y="3781425"/>
            <a:ext cx="3190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15 of 37 evaluable patients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Target dose ≥0.75 mg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533400" y="5067300"/>
            <a:ext cx="111252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2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Clinical evidence for STEAP1-directed T-cell activity</a:t>
            </a:r>
            <a:endParaRPr sz="22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533400" y="5619750"/>
            <a:ext cx="11125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650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External target rationale. These results do not predict R27 CAR efficacy or safety.</a:t>
            </a:r>
            <a:endParaRPr sz="1650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533400" y="6067425"/>
            <a:ext cx="111252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00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Confirmed responses. N=97 treated, cutoff 28 March 2023. Cytokine release syndrome: 72%, mainly grade 1–2.</a:t>
            </a:r>
            <a:endParaRPr sz="1200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200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Kelly et al., Cancer Discovery 2024.</a:t>
            </a:r>
            <a:endParaRPr sz="1200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533400" y="38100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Development and partnering strategy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38250"/>
            <a:ext cx="11125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A delivery platform and a lead therapeutic program provide two routes to development</a:t>
            </a:r>
            <a:endParaRPr sz="1800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1" name="表格 10"/>
          <p:cNvGraphicFramePr/>
          <p:nvPr/>
        </p:nvGraphicFramePr>
        <p:xfrm>
          <a:off x="533400" y="2047875"/>
          <a:ext cx="11125200" cy="3238500"/>
        </p:xfrm>
        <a:graphic>
          <a:graphicData uri="http://schemas.openxmlformats.org/drawingml/2006/table">
            <a:tbl>
              <a:tblPr/>
              <a:tblGrid>
                <a:gridCol w="3333750"/>
                <a:gridCol w="7791450"/>
              </a:tblGrid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Development route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0A2034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path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0A2034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VivoDrive platform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Evaluate partner-selected mRNA in target T cells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Progress successful studies toward co-development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STEAP1 VivoCAR™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Build the combined delivery and CAR-function package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Seek therapeutic development collaboration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Expansion discipline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Prioritize the lead program and delivery validation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Advance additional payloads after feasibility evidence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533400" y="5524500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1">
                <a:solidFill>
                  <a:srgbClr val="007E8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07E83"/>
                </a:solidFill>
                <a:latin typeface="DejaVu Sans"/>
                <a:ea typeface="DejaVu Sans"/>
                <a:cs typeface="DejaVu Sans"/>
              </a:rPr>
              <a:t>Partnerships are prospective. The initial budget funds experimental validation.</a:t>
            </a:r>
            <a:endParaRPr sz="180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65341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1144250" y="653415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11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Milestones that advance the platform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Proposed 1</a:t>
            </a:r>
            <a:r>
              <a:rPr lang="en-US"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72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-month program, beginning after financing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12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33400" y="1981200"/>
          <a:ext cx="11125200" cy="3162300"/>
        </p:xfrm>
        <a:graphic>
          <a:graphicData uri="http://schemas.openxmlformats.org/drawingml/2006/table">
            <a:tbl>
              <a:tblPr firstRow="1"/>
              <a:tblGrid>
                <a:gridCol w="2057400"/>
                <a:gridCol w="9067800"/>
              </a:tblGrid>
              <a:tr h="457200">
                <a:tc>
                  <a:txBody>
                    <a:bodyPr>
                      <a:sp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Timing</a:t>
                      </a:r>
                      <a:endParaRPr sz="1725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0A203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Evidence to establish</a:t>
                      </a:r>
                      <a:endParaRPr sz="1725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0A2034"/>
                    </a:solidFill>
                  </a:tcPr>
                </a:tc>
              </a:tr>
              <a:tr h="676275">
                <a:tc>
                  <a:txBody>
                    <a:bodyPr>
                      <a:spAutoFit/>
                    </a:bodyPr>
                    <a:lstStyle/>
                    <a:p>
                      <a:r>
                        <a:rPr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0–</a:t>
                      </a:r>
                      <a:r>
                        <a:rPr lang="en-US"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months</a:t>
                      </a:r>
                      <a:endParaRPr sz="1725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725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CD8-format expression in human T cells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725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Reproducibility across donors and production lots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>
                      <a:spAutoFit/>
                    </a:bodyPr>
                    <a:lstStyle/>
                    <a:p>
                      <a:r>
                        <a:rPr lang="en-US"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  <a:r>
                        <a:rPr lang="en-US"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months</a:t>
                      </a:r>
                      <a:endParaRPr sz="1725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725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Target T-cell expression in vivo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725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Quantified liver expression and tolerability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>
                      <a:spAutoFit/>
                    </a:bodyPr>
                    <a:lstStyle/>
                    <a:p>
                      <a:r>
                        <a:rPr lang="en-US"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  <a:r>
                        <a:rPr lang="en-US"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months</a:t>
                      </a:r>
                      <a:endParaRPr sz="1725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725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VivoDrive delivery of R27 CAR mRNA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725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CAR expression and activity in tumor models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>
                      <a:spAutoFit/>
                    </a:bodyPr>
                    <a:lstStyle/>
                    <a:p>
                      <a:r>
                        <a:rPr lang="en-US"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–1</a:t>
                      </a:r>
                      <a:r>
                        <a:rPr lang="en-US"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months</a:t>
                      </a:r>
                      <a:endParaRPr sz="1725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725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Candidate selection and scale-up feasibility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r>
                        <a:rPr sz="1725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 for subsequent safety and regulatory studies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>
            <a:spLocks noGrp="1"/>
          </p:cNvSpPr>
          <p:nvPr/>
        </p:nvSpPr>
        <p:spPr>
          <a:xfrm>
            <a:off x="533400" y="5524500"/>
            <a:ext cx="335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75" b="1">
                <a:solidFill>
                  <a:srgbClr val="00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7E83"/>
                </a:solidFill>
                <a:latin typeface="DejaVu Sans"/>
                <a:ea typeface="DejaVu Sans"/>
                <a:cs typeface="DejaVu Sans"/>
              </a:rPr>
              <a:t>Partnership opportunities</a:t>
            </a:r>
            <a:endParaRPr sz="1875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4124325" y="5476875"/>
            <a:ext cx="753427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Platform evaluation and RNA co-development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in oncology and autoimmunity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DejaVu Sans"/>
                <a:ea typeface="DejaVu Sans"/>
                <a:cs typeface="DejaVu Sans"/>
              </a:rPr>
              <a:t>Proposed timing depends on experimental outcomes and financing. Partnerships are prospective.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矩形 10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Use of funds</a:t>
            </a:r>
            <a:endParaRPr sz="315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Proposed 1</a:t>
            </a:r>
            <a:r>
              <a:rPr lang="en-US" sz="172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72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-month program to advance delivery and therapeutic validation</a:t>
            </a:r>
            <a:endParaRPr sz="172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9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13</a:t>
            </a:r>
            <a:endParaRPr sz="9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2162175"/>
            <a:ext cx="5238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Next phase</a:t>
            </a:r>
            <a:endParaRPr sz="420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533400" y="3352800"/>
            <a:ext cx="5334000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Delivery and therapeutic validation</a:t>
            </a:r>
            <a:endParaRPr sz="1800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00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Proposed 1</a:t>
            </a:r>
            <a:r>
              <a:rPr lang="en-US" sz="1800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1800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-month program</a:t>
            </a:r>
            <a:endParaRPr sz="1800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533400" y="4600575"/>
            <a:ext cx="505777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Target outcomes</a:t>
            </a:r>
            <a:endParaRPr sz="2175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533400" y="5143500"/>
            <a:ext cx="51530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Reproducible CD8-format delivery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Initial in vivo R27 CAR-mRNA evidence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21" name="表格 20"/>
          <p:cNvGraphicFramePr/>
          <p:nvPr/>
        </p:nvGraphicFramePr>
        <p:xfrm>
          <a:off x="6134100" y="2009775"/>
          <a:ext cx="5524500" cy="3343275"/>
        </p:xfrm>
        <a:graphic>
          <a:graphicData uri="http://schemas.openxmlformats.org/drawingml/2006/table">
            <a:tbl>
              <a:tblPr firstRow="1"/>
              <a:tblGrid>
                <a:gridCol w="2762250"/>
                <a:gridCol w="2762250"/>
              </a:tblGrid>
              <a:tr h="485775"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Planned use</a:t>
                      </a:r>
                      <a:endParaRPr sz="15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0A2034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Purpose</a:t>
                      </a:r>
                      <a:endParaRPr sz="15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0A2034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Research team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Delivery and CAR expertise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Lab infrastructure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Experimental capacity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Equipment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Formulation and analytics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Reagents and assays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Functional validation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 vivo studies / CRO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Delivery and tumor models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IP, CMC, regulatory, G&amp;A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0A203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Development support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矩形 9"/>
          <p:cNvSpPr>
            <a:spLocks noGrp="1"/>
          </p:cNvSpPr>
          <p:nvPr/>
        </p:nvSpPr>
        <p:spPr>
          <a:xfrm>
            <a:off x="6134100" y="5686425"/>
            <a:ext cx="55245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57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Thomas Wong, Technology Director</a:t>
            </a:r>
            <a:endParaRPr sz="15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57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info@cellantratech.com</a:t>
            </a:r>
            <a:endParaRPr sz="15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33400" y="476250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1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CELLANTRATECH</a:t>
            </a:r>
            <a:endParaRPr sz="1725" b="1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65735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VivoDrive™</a:t>
            </a:r>
            <a:endParaRPr sz="570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2800350"/>
            <a:ext cx="11125200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Targeted mRNA delivery</a:t>
            </a:r>
            <a:endParaRPr sz="315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for in vivo T-cell programming</a:t>
            </a:r>
            <a:endParaRPr sz="315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533400" y="4438650"/>
            <a:ext cx="49815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Delivery platform</a:t>
            </a:r>
            <a:endParaRPr sz="2175" b="1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4943475"/>
            <a:ext cx="52768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CD3 proof of concept in human T cells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CD8 therapeutic format in development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457950" y="4438650"/>
            <a:ext cx="5200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Lead therapeutic program</a:t>
            </a:r>
            <a:endParaRPr sz="2175" b="1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6457950" y="4943475"/>
            <a:ext cx="52006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STEAP1 CAR mRNA for prostate cancer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Combined in vivo validation planned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533400" y="6048375"/>
            <a:ext cx="952500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Thomas Wong, Technology Director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info@cellantratech.com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ABC2CF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BC2CF"/>
                </a:solidFill>
                <a:latin typeface="DejaVu Sans"/>
                <a:ea typeface="DejaVu Sans"/>
                <a:cs typeface="DejaVu Sans"/>
              </a:rPr>
              <a:t>14</a:t>
            </a:r>
            <a:endParaRPr sz="9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